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7" r:id="rId2"/>
    <p:sldId id="258" r:id="rId3"/>
    <p:sldId id="267" r:id="rId4"/>
    <p:sldId id="273" r:id="rId5"/>
    <p:sldId id="271" r:id="rId6"/>
    <p:sldId id="266" r:id="rId7"/>
    <p:sldId id="280" r:id="rId8"/>
    <p:sldId id="276" r:id="rId9"/>
    <p:sldId id="277" r:id="rId10"/>
    <p:sldId id="282" r:id="rId11"/>
    <p:sldId id="278" r:id="rId12"/>
    <p:sldId id="279" r:id="rId13"/>
    <p:sldId id="281" r:id="rId14"/>
    <p:sldId id="270" r:id="rId15"/>
    <p:sldId id="283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0831B-1748-4E53-A136-EA72F45E8B77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0E411-D020-4577-B562-2F759614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2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E411-D020-4577-B562-2F75961436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E411-D020-4577-B562-2F75961436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3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8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1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4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4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5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2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1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0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8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7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2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3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0" y="324886"/>
            <a:ext cx="1237348" cy="1057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035" y="1377418"/>
            <a:ext cx="7963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Министерство образования и науки Российской Федерации</a:t>
            </a:r>
            <a:endParaRPr lang="ru-RU" sz="2000" dirty="0" smtClean="0"/>
          </a:p>
          <a:p>
            <a:pPr algn="ctr"/>
            <a:r>
              <a:rPr lang="ru-RU" sz="2000" b="1" dirty="0" smtClean="0"/>
              <a:t>МОСКОВСКИЙ ГОСУДАРСТВЕННЫЙ ЮРИДИЧЕСКИЙ УНИВЕРСИТЕТ имени О.Е. КУТАФИНА (МГЮА)</a:t>
            </a:r>
          </a:p>
          <a:p>
            <a:pPr algn="ctr"/>
            <a:r>
              <a:rPr lang="ru-RU" sz="2000" b="1" dirty="0" smtClean="0"/>
              <a:t>Институт судебных экспертиз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4814" y="2689828"/>
            <a:ext cx="749437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ОБРАЗОВАТЕЛЬНАЯ </a:t>
            </a:r>
            <a:r>
              <a:rPr lang="ru-RU" b="1" dirty="0" smtClean="0"/>
              <a:t>ПРОГРАММА ВЫСШЕГО ОБРАЗОВАНИЯ</a:t>
            </a:r>
            <a:endParaRPr lang="ru-RU" dirty="0"/>
          </a:p>
          <a:p>
            <a:pPr algn="ctr"/>
            <a:r>
              <a:rPr lang="ru-RU" b="1" dirty="0"/>
              <a:t>030900.68 (40.04.01)</a:t>
            </a:r>
            <a:r>
              <a:rPr lang="ru-RU" dirty="0"/>
              <a:t> </a:t>
            </a:r>
            <a:r>
              <a:rPr lang="ru-RU" b="1" dirty="0"/>
              <a:t>ЮРИСПРУДЕНЦИЯ</a:t>
            </a:r>
            <a:endParaRPr lang="ru-RU" dirty="0"/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b="1" dirty="0"/>
              <a:t>Магистерская </a:t>
            </a:r>
            <a:r>
              <a:rPr lang="ru-RU" b="1" dirty="0" smtClean="0"/>
              <a:t>программа</a:t>
            </a:r>
            <a:endParaRPr lang="ru-RU" dirty="0"/>
          </a:p>
          <a:p>
            <a:pPr algn="ctr"/>
            <a:r>
              <a:rPr lang="ru-RU" b="1" i="1" dirty="0"/>
              <a:t> </a:t>
            </a:r>
            <a:r>
              <a:rPr lang="ru-RU" sz="2800" b="1" i="1" dirty="0" smtClean="0"/>
              <a:t>«</a:t>
            </a:r>
            <a:r>
              <a:rPr lang="ru-RU" sz="2800" b="1" i="1" dirty="0"/>
              <a:t>Правовое обеспечение судебно-экспертной деятельности</a:t>
            </a:r>
            <a:r>
              <a:rPr lang="ru-RU" sz="2800" b="1" i="1" dirty="0" smtClean="0"/>
              <a:t>» </a:t>
            </a:r>
            <a:endParaRPr lang="ru-RU" sz="2800" dirty="0"/>
          </a:p>
          <a:p>
            <a:pPr algn="ctr"/>
            <a:endParaRPr lang="ru-RU" dirty="0"/>
          </a:p>
          <a:p>
            <a:pPr algn="ctr"/>
            <a:r>
              <a:rPr lang="ru-RU" b="1" dirty="0"/>
              <a:t>Квалификация (степень) выпускника: </a:t>
            </a:r>
            <a:r>
              <a:rPr lang="ru-RU" b="1" i="1" dirty="0" smtClean="0"/>
              <a:t>магистр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dirty="0" smtClean="0"/>
              <a:t>Формы </a:t>
            </a:r>
            <a:r>
              <a:rPr lang="ru-RU" b="1" dirty="0"/>
              <a:t>обучения</a:t>
            </a:r>
            <a:r>
              <a:rPr lang="ru-RU" b="1" dirty="0" smtClean="0"/>
              <a:t>: </a:t>
            </a:r>
            <a:r>
              <a:rPr lang="ru-RU" b="1" i="1" dirty="0" smtClean="0"/>
              <a:t>очная</a:t>
            </a:r>
            <a:r>
              <a:rPr lang="ru-RU" b="1" i="1" dirty="0"/>
              <a:t>, очно-заочная, заочная</a:t>
            </a:r>
            <a:endParaRPr lang="ru-RU" dirty="0"/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pic>
        <p:nvPicPr>
          <p:cNvPr id="2050" name="Picture 2" descr="F:\ИСЭ\logotip,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6667"/>
            <a:ext cx="1107307" cy="107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ИСЭ\21. ком ф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51" y="378145"/>
            <a:ext cx="2340000" cy="3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ИСЭ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352782"/>
            <a:ext cx="2340000" cy="33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ИСЭ\33.Книга В.В. Голиковой..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3525320"/>
            <a:ext cx="2417750" cy="333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ИСЭ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73" y="3525320"/>
            <a:ext cx="2340000" cy="333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ИСЭ\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72" y="3546000"/>
            <a:ext cx="2123166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ИСЭ\габитоскоп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90" y="378145"/>
            <a:ext cx="2369728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ИСЭ\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51" y="389581"/>
            <a:ext cx="2340000" cy="349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ИСЭ\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73" y="3589265"/>
            <a:ext cx="2340000" cy="32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1556792"/>
            <a:ext cx="7776864" cy="32403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060848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Содержание </a:t>
            </a:r>
            <a:br>
              <a:rPr lang="ru-RU" sz="3200" dirty="0"/>
            </a:br>
            <a:r>
              <a:rPr lang="ru-RU" sz="3200" dirty="0"/>
              <a:t> образовательной программы </a:t>
            </a:r>
            <a:br>
              <a:rPr lang="ru-RU" sz="3200" dirty="0"/>
            </a:br>
            <a:r>
              <a:rPr lang="ru-RU" sz="3200" dirty="0"/>
              <a:t>«Правовое обеспечение </a:t>
            </a:r>
            <a:br>
              <a:rPr lang="ru-RU" sz="3200" dirty="0"/>
            </a:br>
            <a:r>
              <a:rPr lang="ru-RU" sz="3200" dirty="0"/>
              <a:t>судебно-экспертной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9715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Актуальные проблемы законодательства о судебно-экспертной деятельности в Российской </a:t>
            </a:r>
            <a:r>
              <a:rPr lang="ru-RU" dirty="0" smtClean="0"/>
              <a:t>Федерации</a:t>
            </a:r>
          </a:p>
          <a:p>
            <a:pPr lvl="0"/>
            <a:r>
              <a:rPr lang="ru-RU" dirty="0"/>
              <a:t>Современная судебная </a:t>
            </a:r>
            <a:r>
              <a:rPr lang="ru-RU" dirty="0" err="1"/>
              <a:t>экспертология</a:t>
            </a:r>
            <a:endParaRPr lang="ru-RU" dirty="0"/>
          </a:p>
          <a:p>
            <a:pPr lvl="0"/>
            <a:r>
              <a:rPr lang="ru-RU" dirty="0"/>
              <a:t>Нормативно-правовая регламентация судебно-экспертной </a:t>
            </a:r>
            <a:r>
              <a:rPr lang="ru-RU" dirty="0" smtClean="0"/>
              <a:t>деятельности</a:t>
            </a:r>
          </a:p>
          <a:p>
            <a:r>
              <a:rPr lang="ru-RU" dirty="0"/>
              <a:t>Судебно-экспертные </a:t>
            </a:r>
            <a:r>
              <a:rPr lang="ru-RU" dirty="0" smtClean="0"/>
              <a:t>технологии</a:t>
            </a:r>
          </a:p>
          <a:p>
            <a:pPr lvl="0"/>
            <a:r>
              <a:rPr lang="ru-RU" dirty="0"/>
              <a:t>Тактическое обеспечение следственных действий</a:t>
            </a:r>
          </a:p>
          <a:p>
            <a:pPr lvl="0"/>
            <a:r>
              <a:rPr lang="ru-RU" dirty="0"/>
              <a:t>Система экспертных учреждений и организаций России</a:t>
            </a:r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0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dirty="0">
                <a:cs typeface="Arial" panose="020B0604020202020204" pitchFamily="34" charset="0"/>
              </a:rPr>
              <a:t>Эксперт и специалист в судопроизводстве</a:t>
            </a:r>
          </a:p>
          <a:p>
            <a:pPr lvl="0"/>
            <a:r>
              <a:rPr lang="ru-RU" dirty="0">
                <a:cs typeface="Arial" panose="020B0604020202020204" pitchFamily="34" charset="0"/>
              </a:rPr>
              <a:t>Актуальные проблемы общей части уголовного права</a:t>
            </a:r>
          </a:p>
          <a:p>
            <a:pPr lvl="0"/>
            <a:r>
              <a:rPr lang="ru-RU" dirty="0">
                <a:cs typeface="Arial" panose="020B0604020202020204" pitchFamily="34" charset="0"/>
              </a:rPr>
              <a:t>Теория и практика уголовного судопроизводства</a:t>
            </a:r>
          </a:p>
          <a:p>
            <a:pPr lvl="0"/>
            <a:r>
              <a:rPr lang="ru-RU" dirty="0">
                <a:cs typeface="Arial" panose="020B0604020202020204" pitchFamily="34" charset="0"/>
              </a:rPr>
              <a:t>Особенности назначения экспертиз и оценки заключения эксперта в разных видах судопроизводства</a:t>
            </a:r>
          </a:p>
          <a:p>
            <a:pPr lvl="0"/>
            <a:r>
              <a:rPr lang="ru-RU" dirty="0"/>
              <a:t>Методика преподавания права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8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3900" y="188640"/>
            <a:ext cx="8476200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Специальные дисциплины по выбору, входящие в содержание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образовательной программы магистратуры </a:t>
            </a:r>
            <a:r>
              <a:rPr lang="ru-RU" sz="2000" b="1" dirty="0">
                <a:solidFill>
                  <a:schemeClr val="tx1"/>
                </a:solidFill>
              </a:rPr>
              <a:t>«Правовое обеспечение судебно-экспертной деятельности»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82302" y="1538984"/>
            <a:ext cx="7252763" cy="6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Нормативно-правовая экономическая экспертиза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89793" y="2411402"/>
            <a:ext cx="7252763" cy="6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Юридико-экономическая антикоррупционная экспертиза национального законодательства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90565" y="3410508"/>
            <a:ext cx="7252762" cy="6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Судебно-экспертное обеспечение разрешения экономических споров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82305" y="4262253"/>
            <a:ext cx="7252761" cy="6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Судебно-экспертное обеспечение рассмотрения уголовных дел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89796" y="5206418"/>
            <a:ext cx="7252760" cy="6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Судебная бухгалтерская экспертиза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82305" y="6016942"/>
            <a:ext cx="7252760" cy="6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Технико-криминалистическое исследование документов</a:t>
            </a:r>
          </a:p>
        </p:txBody>
      </p:sp>
      <p:cxnSp>
        <p:nvCxnSpPr>
          <p:cNvPr id="16" name="Прямая со стрелкой 15"/>
          <p:cNvCxnSpPr>
            <a:endCxn id="25" idx="1"/>
          </p:cNvCxnSpPr>
          <p:nvPr/>
        </p:nvCxnSpPr>
        <p:spPr>
          <a:xfrm>
            <a:off x="83716" y="2321064"/>
            <a:ext cx="250185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333901" y="1906727"/>
            <a:ext cx="798359" cy="8286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1-й блок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8258" y="3757578"/>
            <a:ext cx="798359" cy="8286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2-й блок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9898" y="5440080"/>
            <a:ext cx="798359" cy="8286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3-й блок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 стрелкой 49"/>
          <p:cNvCxnSpPr>
            <a:endCxn id="26" idx="1"/>
          </p:cNvCxnSpPr>
          <p:nvPr/>
        </p:nvCxnSpPr>
        <p:spPr>
          <a:xfrm>
            <a:off x="125863" y="4171916"/>
            <a:ext cx="21239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27" idx="1"/>
          </p:cNvCxnSpPr>
          <p:nvPr/>
        </p:nvCxnSpPr>
        <p:spPr>
          <a:xfrm>
            <a:off x="107502" y="5854417"/>
            <a:ext cx="21239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4" idx="1"/>
          </p:cNvCxnSpPr>
          <p:nvPr/>
        </p:nvCxnSpPr>
        <p:spPr>
          <a:xfrm rot="10800000" flipV="1">
            <a:off x="107504" y="656692"/>
            <a:ext cx="226396" cy="6201308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1152404" y="1878129"/>
            <a:ext cx="199380" cy="125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1155473" y="2609546"/>
            <a:ext cx="199380" cy="125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1152404" y="3741990"/>
            <a:ext cx="199380" cy="125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1140742" y="4460397"/>
            <a:ext cx="199380" cy="125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1132260" y="5440080"/>
            <a:ext cx="199380" cy="125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1132260" y="6142899"/>
            <a:ext cx="199380" cy="125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9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21741" y="764704"/>
            <a:ext cx="7252759" cy="6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Судебные финансово-экономические экспертизы в судопроизводстве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2037" y="1556792"/>
            <a:ext cx="7252757" cy="6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spc="-40" dirty="0"/>
              <a:t>Экспертиза рукописных текстов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21743" y="2832694"/>
            <a:ext cx="7252757" cy="6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Оценочные экспертизы в судопроизводстве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1743" y="3645024"/>
            <a:ext cx="7252757" cy="6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Экспертное исследование изображений человека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4557" y="1142454"/>
            <a:ext cx="798359" cy="8286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4-й блок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5271" y="3134247"/>
            <a:ext cx="798359" cy="8286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003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5-й блок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20790" y="3553470"/>
            <a:ext cx="347054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90413" y="1554430"/>
            <a:ext cx="424791" cy="23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1522884" y="4869160"/>
            <a:ext cx="7252757" cy="6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Налоговые экспертизы в судопроизводстве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22884" y="5665388"/>
            <a:ext cx="7252757" cy="6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Судебная компьютерно-техническая экспертиза в судопроизводстве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4556" y="5160713"/>
            <a:ext cx="798359" cy="8286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003">
            <a:schemeClr val="lt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</a:t>
            </a:r>
            <a:r>
              <a:rPr lang="ru-RU" dirty="0" smtClean="0">
                <a:solidFill>
                  <a:schemeClr val="tx1"/>
                </a:solidFill>
              </a:rPr>
              <a:t>-й блок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7" name="Соединительная линия уступом 26"/>
          <p:cNvCxnSpPr>
            <a:endCxn id="21" idx="1"/>
          </p:cNvCxnSpPr>
          <p:nvPr/>
        </p:nvCxnSpPr>
        <p:spPr>
          <a:xfrm rot="16200000" flipH="1">
            <a:off x="-2506496" y="2613998"/>
            <a:ext cx="5575051" cy="347053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1263630" y="1142454"/>
            <a:ext cx="199380" cy="125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1263630" y="1845273"/>
            <a:ext cx="199380" cy="125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1263630" y="3093766"/>
            <a:ext cx="199380" cy="125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1263630" y="3835023"/>
            <a:ext cx="199380" cy="125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1266759" y="5160713"/>
            <a:ext cx="199380" cy="125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1266693" y="5863532"/>
            <a:ext cx="199380" cy="125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11760" y="8620"/>
            <a:ext cx="4968552" cy="6840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91780" y="16599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Дисциплины по выбору (продолжение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1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«Знание </a:t>
            </a:r>
            <a:r>
              <a:rPr lang="ru-RU" i="1" dirty="0"/>
              <a:t>есть сила, сила есть </a:t>
            </a:r>
            <a:r>
              <a:rPr lang="ru-RU" i="1" dirty="0" smtClean="0"/>
              <a:t>знание» </a:t>
            </a:r>
            <a:r>
              <a:rPr lang="ru-RU" i="1" dirty="0" err="1" smtClean="0"/>
              <a:t>Ф.Бэкон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98477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42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4524" y="3002294"/>
            <a:ext cx="8414951" cy="25149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b="1" dirty="0" smtClean="0"/>
              <a:t>Освоение </a:t>
            </a:r>
            <a:r>
              <a:rPr lang="ru-RU" b="1" dirty="0"/>
              <a:t>данной магистерской программы позволит сформировать экспертно-ориентированное мышление юриста, обладающего двойной компетенцией </a:t>
            </a:r>
            <a:r>
              <a:rPr lang="ru-RU" b="1" dirty="0" smtClean="0"/>
              <a:t>и </a:t>
            </a:r>
            <a:r>
              <a:rPr lang="ru-RU" b="1" dirty="0"/>
              <a:t>использующего современные возможности применения специальных знаний в целях осуществления правоприменительной, правозащитной, законодательной и иных видах юридической деятельности. </a:t>
            </a:r>
            <a:endParaRPr lang="ru-RU" b="1" dirty="0" smtClean="0"/>
          </a:p>
          <a:p>
            <a:pPr indent="457200" algn="just"/>
            <a:r>
              <a:rPr lang="ru-RU" b="1" dirty="0" smtClean="0"/>
              <a:t>Магистерская </a:t>
            </a:r>
            <a:r>
              <a:rPr lang="ru-RU" b="1" dirty="0"/>
              <a:t>программа «Правовое обеспечение судебно-экспертной деятельности» </a:t>
            </a:r>
            <a:r>
              <a:rPr lang="ru-RU" b="1" dirty="0" smtClean="0"/>
              <a:t>направлена </a:t>
            </a:r>
            <a:r>
              <a:rPr lang="ru-RU" b="1" dirty="0"/>
              <a:t>на получение магистрантами </a:t>
            </a:r>
            <a:r>
              <a:rPr lang="ru-RU" b="1" dirty="0" smtClean="0"/>
              <a:t>комплексной </a:t>
            </a:r>
            <a:r>
              <a:rPr lang="ru-RU" b="1" dirty="0"/>
              <a:t>квалификации, состоящей из </a:t>
            </a:r>
            <a:r>
              <a:rPr lang="ru-RU" b="1" dirty="0" smtClean="0"/>
              <a:t>юридической </a:t>
            </a:r>
            <a:r>
              <a:rPr lang="ru-RU" b="1" dirty="0"/>
              <a:t>и </a:t>
            </a:r>
            <a:r>
              <a:rPr lang="ru-RU" b="1" dirty="0" smtClean="0"/>
              <a:t>судебно-экспертной компонент.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523" y="116632"/>
            <a:ext cx="8414951" cy="22322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 (МИССИЯ) ОБРАЗОВАТЕЛЬНОЙ ПРОГРАММЫ МАГИСТРАТУРЫ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Правовое обеспечение судебно-экспертной деятельности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Ф</a:t>
            </a:r>
            <a:r>
              <a:rPr lang="ru-RU" sz="1600" dirty="0" smtClean="0">
                <a:solidFill>
                  <a:schemeClr val="tx1"/>
                </a:solidFill>
              </a:rPr>
              <a:t>ундаментальная </a:t>
            </a:r>
            <a:r>
              <a:rPr lang="ru-RU" sz="1600" dirty="0">
                <a:solidFill>
                  <a:schemeClr val="tx1"/>
                </a:solidFill>
              </a:rPr>
              <a:t>подготовка магистрантов права, обладающих углубленной комплексной компетенцией в области юриспруденции и правовых, </a:t>
            </a:r>
            <a:r>
              <a:rPr lang="ru-RU" sz="1600" dirty="0" smtClean="0">
                <a:solidFill>
                  <a:schemeClr val="tx1"/>
                </a:solidFill>
              </a:rPr>
              <a:t>методологических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u-RU" sz="1600" dirty="0" smtClean="0">
                <a:solidFill>
                  <a:schemeClr val="tx1"/>
                </a:solidFill>
              </a:rPr>
              <a:t>организационных </a:t>
            </a:r>
            <a:r>
              <a:rPr lang="ru-RU" sz="1600" dirty="0">
                <a:solidFill>
                  <a:schemeClr val="tx1"/>
                </a:solidFill>
              </a:rPr>
              <a:t>аспектов судебно-экспертной деятельности; </a:t>
            </a:r>
            <a:r>
              <a:rPr lang="ru-RU" sz="1600" dirty="0" smtClean="0">
                <a:solidFill>
                  <a:schemeClr val="tx1"/>
                </a:solidFill>
              </a:rPr>
              <a:t>формирование у </a:t>
            </a:r>
            <a:r>
              <a:rPr lang="ru-RU" sz="1600" dirty="0">
                <a:solidFill>
                  <a:schemeClr val="tx1"/>
                </a:solidFill>
              </a:rPr>
              <a:t>студентов </a:t>
            </a:r>
            <a:r>
              <a:rPr lang="ru-RU" sz="1600" dirty="0" smtClean="0">
                <a:solidFill>
                  <a:schemeClr val="tx1"/>
                </a:solidFill>
              </a:rPr>
              <a:t>общекультурных и </a:t>
            </a:r>
            <a:r>
              <a:rPr lang="ru-RU" sz="1600" dirty="0">
                <a:solidFill>
                  <a:schemeClr val="tx1"/>
                </a:solidFill>
              </a:rPr>
              <a:t>профессиональных компетенций в соответствии с требованиями ФГОС ВПО по данному направлению </a:t>
            </a:r>
            <a:r>
              <a:rPr lang="ru-RU" sz="1600" dirty="0" smtClean="0">
                <a:solidFill>
                  <a:schemeClr val="tx1"/>
                </a:solidFill>
              </a:rPr>
              <a:t>подготовки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022131" y="2420889"/>
            <a:ext cx="1062681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188641"/>
            <a:ext cx="8072721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 результате освоения Программы формируются необходимые для последующей юридической деятельности знания, навыки </a:t>
            </a:r>
            <a:r>
              <a:rPr lang="ru-RU" sz="2000" b="1" dirty="0">
                <a:solidFill>
                  <a:schemeClr val="tx1"/>
                </a:solidFill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</a:rPr>
              <a:t>умения: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17273" y="1268760"/>
            <a:ext cx="7524000" cy="648072"/>
          </a:xfrm>
          <a:prstGeom prst="roundRect">
            <a:avLst>
              <a:gd name="adj" fmla="val 264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Определение </a:t>
            </a:r>
            <a:r>
              <a:rPr lang="ru-RU" b="1" dirty="0"/>
              <a:t>вида </a:t>
            </a:r>
            <a:r>
              <a:rPr lang="ru-RU" b="1" dirty="0" smtClean="0"/>
              <a:t>и направления </a:t>
            </a:r>
            <a:r>
              <a:rPr lang="ru-RU" b="1" dirty="0"/>
              <a:t>использования</a:t>
            </a:r>
            <a:r>
              <a:rPr lang="ru-RU" b="1" dirty="0" smtClean="0"/>
              <a:t> специальных </a:t>
            </a:r>
            <a:r>
              <a:rPr lang="ru-RU" b="1" dirty="0"/>
              <a:t>знаний, необходимых для подготовки </a:t>
            </a:r>
            <a:r>
              <a:rPr lang="ru-RU" b="1" dirty="0" smtClean="0"/>
              <a:t>и проведения </a:t>
            </a:r>
            <a:r>
              <a:rPr lang="ru-RU" b="1" dirty="0"/>
              <a:t>процессуальных действий;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39" y="2060848"/>
            <a:ext cx="752400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О</a:t>
            </a:r>
            <a:r>
              <a:rPr lang="ru-RU" b="1" dirty="0" smtClean="0"/>
              <a:t>пределение </a:t>
            </a:r>
            <a:r>
              <a:rPr lang="ru-RU" b="1" dirty="0"/>
              <a:t>рода и вида судебной экспертизы, необходимой </a:t>
            </a:r>
            <a:r>
              <a:rPr lang="ru-RU" b="1" dirty="0" smtClean="0"/>
              <a:t>в </a:t>
            </a:r>
            <a:r>
              <a:rPr lang="ru-RU" b="1" dirty="0"/>
              <a:t>данной следственной</a:t>
            </a:r>
            <a:r>
              <a:rPr lang="ru-RU" b="1" dirty="0" smtClean="0"/>
              <a:t> или судебной ситуации;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844552"/>
            <a:ext cx="7524000" cy="64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Постановки вопросов перед экспертами разных специальностей;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17274" y="4437112"/>
            <a:ext cx="7524000" cy="64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 smtClean="0"/>
              <a:t>Оценка </a:t>
            </a:r>
            <a:r>
              <a:rPr lang="ru-RU" b="1" dirty="0"/>
              <a:t>заключения эксперта как </a:t>
            </a:r>
            <a:r>
              <a:rPr lang="ru-RU" b="1" dirty="0" smtClean="0"/>
              <a:t>а судебного доказательства;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31640" y="5229200"/>
            <a:ext cx="7524000" cy="64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/>
              <a:t>О</a:t>
            </a:r>
            <a:r>
              <a:rPr lang="ru-RU" b="1" dirty="0" smtClean="0"/>
              <a:t>пределение </a:t>
            </a:r>
            <a:r>
              <a:rPr lang="ru-RU" b="1" dirty="0"/>
              <a:t>направлений использования заключения эксперта;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17273" y="6019553"/>
            <a:ext cx="7524000" cy="64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О</a:t>
            </a:r>
            <a:r>
              <a:rPr lang="ru-RU" b="1" dirty="0" smtClean="0"/>
              <a:t>пределение </a:t>
            </a:r>
            <a:r>
              <a:rPr lang="ru-RU" b="1" dirty="0"/>
              <a:t>формы и </a:t>
            </a:r>
            <a:r>
              <a:rPr lang="ru-RU" b="1" dirty="0" smtClean="0"/>
              <a:t>вида </a:t>
            </a:r>
            <a:r>
              <a:rPr lang="ru-RU" b="1" dirty="0"/>
              <a:t>помощи специалиста </a:t>
            </a:r>
            <a:r>
              <a:rPr lang="ru-RU" b="1" dirty="0" smtClean="0"/>
              <a:t>в уголовном, гражданском, арбитражном, административном процессах.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9457" y="3655568"/>
            <a:ext cx="7524000" cy="64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Производство судебных экспертиз, избранного рода или вида;</a:t>
            </a:r>
            <a:endParaRPr lang="ru-RU" b="1" dirty="0"/>
          </a:p>
        </p:txBody>
      </p:sp>
      <p:cxnSp>
        <p:nvCxnSpPr>
          <p:cNvPr id="6" name="Соединительная линия уступом 5"/>
          <p:cNvCxnSpPr>
            <a:endCxn id="22" idx="1"/>
          </p:cNvCxnSpPr>
          <p:nvPr/>
        </p:nvCxnSpPr>
        <p:spPr>
          <a:xfrm rot="16200000" flipH="1">
            <a:off x="-1572980" y="3453300"/>
            <a:ext cx="5218808" cy="561697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21" idx="1"/>
          </p:cNvCxnSpPr>
          <p:nvPr/>
        </p:nvCxnSpPr>
        <p:spPr>
          <a:xfrm>
            <a:off x="755575" y="5553200"/>
            <a:ext cx="57606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48391" y="4761237"/>
            <a:ext cx="57606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75165" y="3979693"/>
            <a:ext cx="57606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41208" y="3178202"/>
            <a:ext cx="57606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48390" y="1592796"/>
            <a:ext cx="57606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41207" y="2365959"/>
            <a:ext cx="57606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7"/>
          <p:cNvSpPr>
            <a:spLocks noChangeArrowheads="1"/>
          </p:cNvSpPr>
          <p:nvPr/>
        </p:nvSpPr>
        <p:spPr bwMode="auto">
          <a:xfrm>
            <a:off x="-79375" y="285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Выпускник магистерской программы - специалист </a:t>
            </a:r>
            <a:r>
              <a:rPr lang="ru-RU" sz="2400" b="1" dirty="0"/>
              <a:t>двойной компетенции </a:t>
            </a:r>
            <a:r>
              <a:rPr lang="ru-RU" sz="2400" b="1" dirty="0" smtClean="0"/>
              <a:t>- сможет </a:t>
            </a:r>
            <a:r>
              <a:rPr lang="ru-RU" sz="2400" b="1" dirty="0"/>
              <a:t>осуществлять </a:t>
            </a:r>
            <a:r>
              <a:rPr lang="ru-RU" sz="2400" b="1" dirty="0" smtClean="0"/>
              <a:t>судебно-экспертную </a:t>
            </a:r>
            <a:r>
              <a:rPr lang="ru-RU" sz="2400" b="1" dirty="0"/>
              <a:t>деятельность по </a:t>
            </a:r>
            <a:r>
              <a:rPr lang="ru-RU" sz="2400" b="1" dirty="0" smtClean="0"/>
              <a:t>целому ряду судебных экспертиз</a:t>
            </a:r>
            <a:endParaRPr lang="ru-RU" sz="2400" b="1" dirty="0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4860032" y="5200229"/>
            <a:ext cx="2664551" cy="100837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 smtClean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cs typeface="Times New Roman" pitchFamily="18" charset="0"/>
              </a:rPr>
              <a:t>Портретные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6082433" y="3790940"/>
            <a:ext cx="2664551" cy="10071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cs typeface="Times New Roman" pitchFamily="18" charset="0"/>
              </a:rPr>
              <a:t>Судебно-технические документов</a:t>
            </a:r>
            <a:endParaRPr lang="ru-RU" altLang="ru-RU" sz="2000" dirty="0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1581413" y="5200229"/>
            <a:ext cx="2664551" cy="10083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cs typeface="Times New Roman" pitchFamily="18" charset="0"/>
              </a:rPr>
              <a:t>Почерковедческие</a:t>
            </a:r>
            <a:endParaRPr lang="ru-RU" altLang="ru-RU" sz="2000" b="1" i="1" dirty="0">
              <a:cs typeface="Times New Roman" pitchFamily="18" charset="0"/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249138" y="3825964"/>
            <a:ext cx="2664551" cy="10083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cs typeface="Times New Roman" pitchFamily="18" charset="0"/>
              </a:rPr>
              <a:t>Компьютерно-технические</a:t>
            </a:r>
            <a:endParaRPr lang="ru-RU" altLang="ru-RU" sz="2000" b="1" i="1" dirty="0">
              <a:cs typeface="Times New Roman" pitchFamily="18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249138" y="2493000"/>
            <a:ext cx="2664551" cy="10083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cs typeface="Times New Roman" pitchFamily="18" charset="0"/>
              </a:rPr>
              <a:t>Финансово-экономические</a:t>
            </a:r>
            <a:endParaRPr lang="ru-RU" altLang="ru-RU" sz="2000" dirty="0"/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6082434" y="2493000"/>
            <a:ext cx="2664551" cy="10083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i="1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cs typeface="Times New Roman" pitchFamily="18" charset="0"/>
              </a:rPr>
              <a:t>Оценочные</a:t>
            </a:r>
            <a:endParaRPr lang="ru-RU" altLang="ru-RU" sz="2000" dirty="0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3160349" y="2493000"/>
            <a:ext cx="2664551" cy="10083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cs typeface="Times New Roman" pitchFamily="18" charset="0"/>
              </a:rPr>
              <a:t>Судебно-бухгалтерские</a:t>
            </a: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3160348" y="3789670"/>
            <a:ext cx="2664551" cy="10083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i="1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cs typeface="Times New Roman" pitchFamily="18" charset="0"/>
              </a:rPr>
              <a:t>Налоговые</a:t>
            </a:r>
            <a:endParaRPr lang="ru-RU" altLang="ru-RU" sz="2000" b="1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9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9577" y="188640"/>
            <a:ext cx="8544847" cy="1080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Выпускники </a:t>
            </a:r>
            <a:r>
              <a:rPr lang="ru-RU" sz="2400" b="1" dirty="0" smtClean="0">
                <a:solidFill>
                  <a:schemeClr val="tx1"/>
                </a:solidFill>
              </a:rPr>
              <a:t>образовательной программы «</a:t>
            </a:r>
            <a:r>
              <a:rPr lang="ru-RU" sz="2400" b="1" dirty="0">
                <a:solidFill>
                  <a:schemeClr val="tx1"/>
                </a:solidFill>
              </a:rPr>
              <a:t>Правовое обеспечение судебно-экспертной деятельности</a:t>
            </a:r>
            <a:r>
              <a:rPr lang="ru-RU" sz="2400" b="1" dirty="0" smtClean="0">
                <a:solidFill>
                  <a:schemeClr val="tx1"/>
                </a:solidFill>
              </a:rPr>
              <a:t>»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могут </a:t>
            </a:r>
            <a:r>
              <a:rPr lang="ru-RU" sz="2400" b="1" dirty="0">
                <a:solidFill>
                  <a:schemeClr val="tx1"/>
                </a:solidFill>
              </a:rPr>
              <a:t>осуществлять профессиональную </a:t>
            </a:r>
            <a:r>
              <a:rPr lang="ru-RU" sz="2400" b="1" dirty="0" smtClean="0">
                <a:solidFill>
                  <a:schemeClr val="tx1"/>
                </a:solidFill>
              </a:rPr>
              <a:t>деятельность в: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8473" y="1628800"/>
            <a:ext cx="7920000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органах </a:t>
            </a:r>
            <a:r>
              <a:rPr lang="ru-RU" sz="2000" b="1" dirty="0"/>
              <a:t>законодательной и исполнительной </a:t>
            </a:r>
            <a:r>
              <a:rPr lang="ru-RU" sz="2000" b="1" dirty="0" smtClean="0"/>
              <a:t>власти;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3050" y="2947842"/>
            <a:ext cx="7920000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государственных </a:t>
            </a:r>
            <a:r>
              <a:rPr lang="ru-RU" sz="2000" b="1" dirty="0"/>
              <a:t>и </a:t>
            </a:r>
            <a:r>
              <a:rPr lang="ru-RU" sz="2000" b="1" dirty="0" smtClean="0"/>
              <a:t>негосударственных судебно-экспертных учреждениях;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191" y="4149080"/>
            <a:ext cx="792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консалтинговых, оценочных </a:t>
            </a:r>
            <a:r>
              <a:rPr lang="ru-RU" sz="2000" b="1" dirty="0"/>
              <a:t>и </a:t>
            </a:r>
            <a:r>
              <a:rPr lang="ru-RU" sz="2000" b="1" dirty="0" smtClean="0"/>
              <a:t>аудиторских организациях;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2051" y="5301208"/>
            <a:ext cx="7920000" cy="10801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фирмах, использующих </a:t>
            </a:r>
            <a:r>
              <a:rPr lang="ru-RU" sz="2000" b="1" dirty="0"/>
              <a:t>в своей деятельности комплекс юридических (в том числе процессуальных) и судебно-экспертных знаний.</a:t>
            </a:r>
          </a:p>
        </p:txBody>
      </p:sp>
      <p:cxnSp>
        <p:nvCxnSpPr>
          <p:cNvPr id="20" name="Соединительная линия уступом 19"/>
          <p:cNvCxnSpPr>
            <a:stCxn id="4" idx="1"/>
            <a:endCxn id="14" idx="1"/>
          </p:cNvCxnSpPr>
          <p:nvPr/>
        </p:nvCxnSpPr>
        <p:spPr>
          <a:xfrm rot="10800000" flipH="1" flipV="1">
            <a:off x="299577" y="728700"/>
            <a:ext cx="402474" cy="5112568"/>
          </a:xfrm>
          <a:prstGeom prst="bentConnector3">
            <a:avLst>
              <a:gd name="adj1" fmla="val -56799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5" idx="1"/>
          </p:cNvCxnSpPr>
          <p:nvPr/>
        </p:nvCxnSpPr>
        <p:spPr>
          <a:xfrm flipV="1">
            <a:off x="75647" y="1988800"/>
            <a:ext cx="572826" cy="61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7" idx="1"/>
          </p:cNvCxnSpPr>
          <p:nvPr/>
        </p:nvCxnSpPr>
        <p:spPr>
          <a:xfrm>
            <a:off x="75647" y="3304470"/>
            <a:ext cx="577403" cy="33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1" idx="1"/>
          </p:cNvCxnSpPr>
          <p:nvPr/>
        </p:nvCxnSpPr>
        <p:spPr>
          <a:xfrm>
            <a:off x="75647" y="4505708"/>
            <a:ext cx="578544" cy="33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7749" y="414766"/>
            <a:ext cx="8408504" cy="130379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Виды </a:t>
            </a:r>
            <a:r>
              <a:rPr lang="ru-RU" sz="2800" b="1" dirty="0">
                <a:solidFill>
                  <a:schemeClr val="tx1"/>
                </a:solidFill>
              </a:rPr>
              <a:t>профессиональной деятельности </a:t>
            </a:r>
            <a:r>
              <a:rPr lang="ru-RU" sz="2800" b="1" dirty="0" smtClean="0">
                <a:solidFill>
                  <a:schemeClr val="tx1"/>
                </a:solidFill>
              </a:rPr>
              <a:t>выпускника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программы «</a:t>
            </a:r>
            <a:r>
              <a:rPr lang="ru-RU" sz="2800" b="1" dirty="0">
                <a:solidFill>
                  <a:schemeClr val="tx1"/>
                </a:solidFill>
              </a:rPr>
              <a:t>Правовое обеспечение судебно-экспертной деятельности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4915" y="5557242"/>
            <a:ext cx="8031811" cy="7520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Педагогическая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4293096"/>
            <a:ext cx="3600000" cy="936104"/>
          </a:xfrm>
          <a:prstGeom prst="roundRect">
            <a:avLst/>
          </a:prstGeom>
          <a:solidFill>
            <a:srgbClr val="FF99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Организационно-управленческая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4293096"/>
            <a:ext cx="3600000" cy="93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Научно-исследовательская и консультационная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080" y="3169900"/>
            <a:ext cx="3600000" cy="936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Судебно-экспертная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080" y="2060848"/>
            <a:ext cx="3600000" cy="93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Правоприменительная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2060848"/>
            <a:ext cx="3600000" cy="93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Правотворческая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2" y="3169900"/>
            <a:ext cx="3600000" cy="93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Правоохранительная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cxnSp>
        <p:nvCxnSpPr>
          <p:cNvPr id="19" name="Прямая со стрелкой 18"/>
          <p:cNvCxnSpPr>
            <a:endCxn id="6" idx="0"/>
          </p:cNvCxnSpPr>
          <p:nvPr/>
        </p:nvCxnSpPr>
        <p:spPr>
          <a:xfrm>
            <a:off x="4750820" y="1718559"/>
            <a:ext cx="1" cy="38386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1" idx="3"/>
            <a:endCxn id="10" idx="1"/>
          </p:cNvCxnSpPr>
          <p:nvPr/>
        </p:nvCxnSpPr>
        <p:spPr>
          <a:xfrm>
            <a:off x="4139552" y="2528848"/>
            <a:ext cx="115252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8" idx="3"/>
            <a:endCxn id="9" idx="1"/>
          </p:cNvCxnSpPr>
          <p:nvPr/>
        </p:nvCxnSpPr>
        <p:spPr>
          <a:xfrm>
            <a:off x="4139552" y="3637900"/>
            <a:ext cx="115252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7" idx="3"/>
            <a:endCxn id="8" idx="1"/>
          </p:cNvCxnSpPr>
          <p:nvPr/>
        </p:nvCxnSpPr>
        <p:spPr>
          <a:xfrm flipV="1">
            <a:off x="4139552" y="4761096"/>
            <a:ext cx="1152528" cy="5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агетная рамка 11"/>
          <p:cNvSpPr/>
          <p:nvPr/>
        </p:nvSpPr>
        <p:spPr>
          <a:xfrm>
            <a:off x="147409" y="260648"/>
            <a:ext cx="8745071" cy="1944216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Компетенции выпускника образовательной программы «</a:t>
            </a:r>
            <a:r>
              <a:rPr lang="ru-RU" sz="2800" b="1" dirty="0">
                <a:solidFill>
                  <a:schemeClr val="tx1"/>
                </a:solidFill>
              </a:rPr>
              <a:t>Правовое обеспечение судебно-экспертной деятельности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4090" y="2745247"/>
            <a:ext cx="3960439" cy="157925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pc="-30" dirty="0">
                <a:solidFill>
                  <a:schemeClr val="tx1"/>
                </a:solidFill>
              </a:rPr>
              <a:t>Общекультурные компетенции (ОК) – </a:t>
            </a:r>
            <a:r>
              <a:rPr lang="ru-RU" b="1" spc="-30" dirty="0" smtClean="0">
                <a:solidFill>
                  <a:schemeClr val="tx1"/>
                </a:solidFill>
              </a:rPr>
              <a:t>по </a:t>
            </a:r>
            <a:r>
              <a:rPr lang="ru-RU" b="1" spc="-30" dirty="0">
                <a:solidFill>
                  <a:schemeClr val="tx1"/>
                </a:solidFill>
              </a:rPr>
              <a:t>ФГОС  ВПО </a:t>
            </a:r>
            <a:r>
              <a:rPr lang="ru-RU" b="1" dirty="0"/>
              <a:t>030900.68 (40.04.01) </a:t>
            </a:r>
            <a:endParaRPr lang="ru-RU" b="1" spc="-3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805893" y="2785845"/>
            <a:ext cx="4230603" cy="17232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pc="-50" dirty="0">
                <a:solidFill>
                  <a:schemeClr val="tx1"/>
                </a:solidFill>
              </a:rPr>
              <a:t>Профессиональные компетенции </a:t>
            </a:r>
            <a:r>
              <a:rPr lang="ru-RU" sz="2000" b="1" spc="-50" dirty="0" smtClean="0">
                <a:solidFill>
                  <a:schemeClr val="tx1"/>
                </a:solidFill>
              </a:rPr>
              <a:t>– по ФГОС  ВПО</a:t>
            </a:r>
            <a:br>
              <a:rPr lang="ru-RU" sz="2000" b="1" spc="-50" dirty="0" smtClean="0">
                <a:solidFill>
                  <a:schemeClr val="tx1"/>
                </a:solidFill>
              </a:rPr>
            </a:br>
            <a:r>
              <a:rPr lang="ru-RU" sz="2000" b="1" dirty="0"/>
              <a:t>030900.68 (40.04.01)</a:t>
            </a:r>
            <a:endParaRPr lang="ru-RU" sz="2000" b="1" spc="-5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71672" y="4725144"/>
            <a:ext cx="5164624" cy="1800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pc="-50" dirty="0">
                <a:solidFill>
                  <a:schemeClr val="tx1"/>
                </a:solidFill>
              </a:rPr>
              <a:t>Дополнительные профессиональные </a:t>
            </a:r>
            <a:r>
              <a:rPr lang="ru-RU" sz="2400" b="1" spc="-50" dirty="0" smtClean="0">
                <a:solidFill>
                  <a:schemeClr val="tx1"/>
                </a:solidFill>
              </a:rPr>
              <a:t>компетенции</a:t>
            </a:r>
            <a:endParaRPr lang="ru-RU" sz="2400" b="1" spc="-50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7315447">
            <a:off x="3227766" y="2402815"/>
            <a:ext cx="736507" cy="395994"/>
          </a:xfrm>
          <a:prstGeom prst="rightArrow">
            <a:avLst>
              <a:gd name="adj1" fmla="val 23334"/>
              <a:gd name="adj2" fmla="val 6117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3710515">
            <a:off x="4928295" y="2422961"/>
            <a:ext cx="735949" cy="395994"/>
          </a:xfrm>
          <a:prstGeom prst="rightArrow">
            <a:avLst>
              <a:gd name="adj1" fmla="val 23334"/>
              <a:gd name="adj2" fmla="val 6117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3214278" y="3259703"/>
            <a:ext cx="2390872" cy="395994"/>
          </a:xfrm>
          <a:prstGeom prst="rightArrow">
            <a:avLst>
              <a:gd name="adj1" fmla="val 23334"/>
              <a:gd name="adj2" fmla="val 6117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1835696" y="2156645"/>
            <a:ext cx="4896544" cy="15792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-50" dirty="0">
                <a:solidFill>
                  <a:schemeClr val="tx1"/>
                </a:solidFill>
              </a:rPr>
              <a:t>Дополнительные профессиональные </a:t>
            </a:r>
            <a:r>
              <a:rPr lang="ru-RU" sz="2000" b="1" spc="-50" dirty="0" smtClean="0">
                <a:solidFill>
                  <a:schemeClr val="tx1"/>
                </a:solidFill>
              </a:rPr>
              <a:t>компетенции определяют способность</a:t>
            </a:r>
            <a:endParaRPr lang="ru-RU" sz="2000" b="1" spc="-5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519572" y="3356992"/>
            <a:ext cx="4425335" cy="25202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овершенствовать </a:t>
            </a:r>
            <a:r>
              <a:rPr lang="ru-RU" b="1" dirty="0">
                <a:solidFill>
                  <a:schemeClr val="tx1"/>
                </a:solidFill>
              </a:rPr>
              <a:t>и развивать законодательные и подзаконные нормативные акты, связанные с судебно-экспертной </a:t>
            </a:r>
            <a:r>
              <a:rPr lang="ru-RU" b="1" dirty="0" smtClean="0">
                <a:solidFill>
                  <a:schemeClr val="tx1"/>
                </a:solidFill>
              </a:rPr>
              <a:t>деятельностью</a:t>
            </a:r>
            <a:endParaRPr lang="ru-RU" b="1" spc="-5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32040" y="332655"/>
            <a:ext cx="3960000" cy="230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</a:t>
            </a:r>
            <a:r>
              <a:rPr lang="ru-RU" b="1" dirty="0" smtClean="0">
                <a:solidFill>
                  <a:schemeClr val="tx1"/>
                </a:solidFill>
              </a:rPr>
              <a:t>авать </a:t>
            </a:r>
            <a:r>
              <a:rPr lang="ru-RU" b="1" dirty="0">
                <a:solidFill>
                  <a:schemeClr val="tx1"/>
                </a:solidFill>
              </a:rPr>
              <a:t>квалифицированные судебно-экспертные и правовые заключения и консультации </a:t>
            </a: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различных видах </a:t>
            </a:r>
            <a:r>
              <a:rPr lang="ru-RU" b="1" dirty="0" smtClean="0">
                <a:solidFill>
                  <a:schemeClr val="tx1"/>
                </a:solidFill>
              </a:rPr>
              <a:t>судопроизводства</a:t>
            </a:r>
            <a:endParaRPr lang="ru-RU" b="1" spc="-5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35096" y="3429000"/>
            <a:ext cx="3960440" cy="23762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ценивать </a:t>
            </a:r>
            <a:r>
              <a:rPr lang="ru-RU" b="1" dirty="0">
                <a:solidFill>
                  <a:schemeClr val="tx1"/>
                </a:solidFill>
              </a:rPr>
              <a:t>и использовать результаты судебно-экспертной деятельности в уголовном, гражданском, административном судопроизводстве;</a:t>
            </a:r>
          </a:p>
        </p:txBody>
      </p:sp>
      <p:sp>
        <p:nvSpPr>
          <p:cNvPr id="18" name="Овал 17"/>
          <p:cNvSpPr/>
          <p:nvPr/>
        </p:nvSpPr>
        <p:spPr>
          <a:xfrm>
            <a:off x="395536" y="188640"/>
            <a:ext cx="3960000" cy="230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Способность квалифицированно проводить научные исследования в области судебно-экспертной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019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Учебно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методическое обеспечение образовательной программы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F:\ИСЭ\Ошибки_201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134145" cy="31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ИСЭ\ТСЭ 20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81" y="1412776"/>
            <a:ext cx="2141840" cy="310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ИСЭ\Настольная книга 201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3" y="3573016"/>
            <a:ext cx="2109018" cy="307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ИСЭ\2. экспертиза в судопроизводстве.pd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78" y="1408212"/>
            <a:ext cx="2186944" cy="29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ИСЭ\10. сэ в гс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56" y="1425503"/>
            <a:ext cx="2150521" cy="31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ИСЭ\14 сэ в гражд., арбитр, адм. с-в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78" y="3603689"/>
            <a:ext cx="2258709" cy="3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ИСЭ\18 сбэ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33" y="3611160"/>
            <a:ext cx="2135258" cy="307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ИСЭ\Криминалистика 201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87" y="3621801"/>
            <a:ext cx="2143031" cy="307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</TotalTime>
  <Words>568</Words>
  <Application>Microsoft Office PowerPoint</Application>
  <PresentationFormat>Экран (4:3)</PresentationFormat>
  <Paragraphs>106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Выпускник магистерской программы - специалист двойной компетенции - сможет осуществлять судебно-экспертную деятельность по целому ряду судебных экспертиз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Учебно-методическое обеспечение образовательной программы</vt:lpstr>
      <vt:lpstr>Презентация PowerPoint</vt:lpstr>
      <vt:lpstr>Презентация PowerPoint</vt:lpstr>
      <vt:lpstr>Обязательные дисциплины</vt:lpstr>
      <vt:lpstr>Обязательные дисциплины (продолжение)</vt:lpstr>
      <vt:lpstr>Презентация PowerPoint</vt:lpstr>
      <vt:lpstr>Презентация PowerPoint</vt:lpstr>
      <vt:lpstr> «Знание есть сила, сила есть знание» Ф.Бэкон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Калантаров Михаил Эрикович</dc:creator>
  <cp:lastModifiedBy>Чубина Елена Александровна</cp:lastModifiedBy>
  <cp:revision>77</cp:revision>
  <dcterms:created xsi:type="dcterms:W3CDTF">2016-01-11T13:39:49Z</dcterms:created>
  <dcterms:modified xsi:type="dcterms:W3CDTF">2016-01-15T11:07:14Z</dcterms:modified>
</cp:coreProperties>
</file>